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entury Schoolbook" panose="02040604050505020304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nxGfdiYD8k8gj/0VWU4d/4lif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e196a4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5e196a41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5e196a41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5cc8e285e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f5cc8e285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e196a41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f5e196a4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e196a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5e196a41f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f5e196a41f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1653d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1653da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5e1653da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5e1653d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5e1653da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f5e1653da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cc8e285e_8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f5cc8e285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5cc8e37cb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5cc8e37c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cc8e285e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f5cc8e285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cc8e285e_6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5cc8e285e_6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5cc8e37c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5cc8e37cb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5cc8e37cb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5cc8e37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5cc8e37cb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5cc8e37cb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cc8e37c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cc8e37cb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f5cc8e37cb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cc8e37cb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cc8e37cb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5cc8e37cb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cc8e37c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cc8e37cb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5cc8e37cb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5cc8e285e_6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5cc8e285e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5cc8e285e_6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f5cc8e285e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5cc8e285e_6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f5cc8e285e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5cc8e37cb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5cc8e37cb_1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f5cc8e37cb_1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cc8e285e_6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f5cc8e285e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5cc8e285e_6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f5cc8e285e_6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cc8e28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5cc8e285e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f5cc8e285e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e196a4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5e196a41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f5e196a41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5e196a41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5e196a41f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f5e196a41f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5e196a4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5e196a41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f5e196a41f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5cc8e28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f5cc8e28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0" y="3936697"/>
            <a:ext cx="12192000" cy="2103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entury Schoolbook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>
            <a:spLocks noGrp="1"/>
          </p:cNvSpPr>
          <p:nvPr>
            <p:ph type="title"/>
          </p:nvPr>
        </p:nvSpPr>
        <p:spPr>
          <a:xfrm rot="5400000">
            <a:off x="7635874" y="2470944"/>
            <a:ext cx="58118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1"/>
          </p:nvPr>
        </p:nvSpPr>
        <p:spPr>
          <a:xfrm rot="5400000">
            <a:off x="2199481" y="-996156"/>
            <a:ext cx="5811838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2"/>
          </p:nvPr>
        </p:nvSpPr>
        <p:spPr>
          <a:xfrm>
            <a:off x="63246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8397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3"/>
          </p:nvPr>
        </p:nvSpPr>
        <p:spPr>
          <a:xfrm>
            <a:off x="63261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4"/>
          </p:nvPr>
        </p:nvSpPr>
        <p:spPr>
          <a:xfrm>
            <a:off x="63261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400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2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838198" y="685800"/>
            <a:ext cx="6400800" cy="5257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8999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6492239"/>
            <a:ext cx="12188825" cy="365760"/>
          </a:xfrm>
          <a:prstGeom prst="rect">
            <a:avLst/>
          </a:prstGeom>
          <a:solidFill>
            <a:srgbClr val="2D29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 b="0" i="0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838201" y="4216500"/>
            <a:ext cx="10515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3400" dirty="0">
                <a:solidFill>
                  <a:schemeClr val="accent1"/>
                </a:solidFill>
              </a:rPr>
              <a:t>REAL ESTATE MARKET ANALYSIS PROJECT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89650" y="4942728"/>
            <a:ext cx="109572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Yu Lu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f5e196a41f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525" y="573075"/>
            <a:ext cx="10094233" cy="55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f5cc8e285e_0_83"/>
          <p:cNvGrpSpPr/>
          <p:nvPr/>
        </p:nvGrpSpPr>
        <p:grpSpPr>
          <a:xfrm>
            <a:off x="1382713" y="12619"/>
            <a:ext cx="9285288" cy="6845381"/>
            <a:chOff x="1382713" y="12619"/>
            <a:chExt cx="9285288" cy="6845381"/>
          </a:xfrm>
        </p:grpSpPr>
        <p:pic>
          <p:nvPicPr>
            <p:cNvPr id="151" name="Google Shape;151;gf5cc8e285e_0_83" descr="5-factors-affecting-uk-house-prices-right-now | House prices, House  supplies, House"/>
            <p:cNvPicPr preferRelativeResize="0"/>
            <p:nvPr/>
          </p:nvPicPr>
          <p:blipFill rotWithShape="1">
            <a:blip r:embed="rId3">
              <a:alphaModFix/>
            </a:blip>
            <a:srcRect t="27776" r="1497"/>
            <a:stretch/>
          </p:blipFill>
          <p:spPr>
            <a:xfrm>
              <a:off x="1382713" y="1905000"/>
              <a:ext cx="9285288" cy="49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f5cc8e285e_0_83" descr="The housing market | Economics Online | Economics On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713" y="12619"/>
              <a:ext cx="9285286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5e196a41f_0_30"/>
          <p:cNvSpPr txBox="1">
            <a:spLocks noGrp="1"/>
          </p:cNvSpPr>
          <p:nvPr>
            <p:ph type="body" idx="1"/>
          </p:nvPr>
        </p:nvSpPr>
        <p:spPr>
          <a:xfrm>
            <a:off x="838238" y="2126325"/>
            <a:ext cx="6415200" cy="36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8" name="Google Shape;158;gf5e196a41f_0_30"/>
          <p:cNvSpPr txBox="1">
            <a:spLocks noGrp="1"/>
          </p:cNvSpPr>
          <p:nvPr>
            <p:ph type="body" idx="2"/>
          </p:nvPr>
        </p:nvSpPr>
        <p:spPr>
          <a:xfrm>
            <a:off x="960350" y="725325"/>
            <a:ext cx="9704400" cy="965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727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70"/>
              <a:buFont typeface="Times New Roman"/>
              <a:buChar char="●"/>
            </a:pPr>
            <a:r>
              <a:rPr lang="en-US" sz="227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type of houses was the most  popular in Fremont in the past three years?</a:t>
            </a:r>
            <a:endParaRPr sz="227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f5e196a41f_0_30"/>
          <p:cNvSpPr txBox="1"/>
          <p:nvPr/>
        </p:nvSpPr>
        <p:spPr>
          <a:xfrm>
            <a:off x="960350" y="4632250"/>
            <a:ext cx="629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0" name="Google Shape;160;gf5e196a41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25" y="2325738"/>
            <a:ext cx="5490925" cy="3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5e196a41f_0_30"/>
          <p:cNvSpPr txBox="1"/>
          <p:nvPr/>
        </p:nvSpPr>
        <p:spPr>
          <a:xfrm>
            <a:off x="2662750" y="5908975"/>
            <a:ext cx="352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2018.10-2021.09</a:t>
            </a:r>
            <a:endParaRPr sz="17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gf5e196a41f_0_30"/>
          <p:cNvSpPr txBox="1"/>
          <p:nvPr/>
        </p:nvSpPr>
        <p:spPr>
          <a:xfrm>
            <a:off x="8234598" y="2828220"/>
            <a:ext cx="2891700" cy="141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Single Family Houses </a:t>
            </a:r>
            <a:r>
              <a:rPr lang="en-US" sz="18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was the most popular type of home in Fremont, CA in the past 3 years.</a:t>
            </a:r>
            <a:endParaRPr sz="18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196a41f_0_38"/>
          <p:cNvSpPr txBox="1"/>
          <p:nvPr/>
        </p:nvSpPr>
        <p:spPr>
          <a:xfrm>
            <a:off x="4361150" y="1762350"/>
            <a:ext cx="7174200" cy="45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9" name="Google Shape;169;gf5e196a41f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75" y="2019013"/>
            <a:ext cx="6151900" cy="40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f5e196a41f_0_38"/>
          <p:cNvSpPr txBox="1"/>
          <p:nvPr/>
        </p:nvSpPr>
        <p:spPr>
          <a:xfrm>
            <a:off x="1570450" y="621400"/>
            <a:ext cx="404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1" name="Google Shape;171;gf5e196a41f_0_38"/>
          <p:cNvSpPr txBox="1">
            <a:spLocks noGrp="1"/>
          </p:cNvSpPr>
          <p:nvPr>
            <p:ph type="body" idx="4294967295"/>
          </p:nvPr>
        </p:nvSpPr>
        <p:spPr>
          <a:xfrm>
            <a:off x="982925" y="587375"/>
            <a:ext cx="10133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US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time series -autoARIMA  module to predict the number of houses that will be sold in the next 3 months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f5e196a41f_0_38"/>
          <p:cNvSpPr txBox="1"/>
          <p:nvPr/>
        </p:nvSpPr>
        <p:spPr>
          <a:xfrm>
            <a:off x="891050" y="2019025"/>
            <a:ext cx="33141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Time Series components: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downward trend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seasonality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Schoolbook"/>
              <a:buAutoNum type="arabicPeriod"/>
            </a:pPr>
            <a:r>
              <a:rPr lang="en-US" sz="21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residual</a:t>
            </a:r>
            <a:endParaRPr sz="21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/>
        </p:nvSpPr>
        <p:spPr>
          <a:xfrm>
            <a:off x="854388" y="385450"/>
            <a:ext cx="6837600" cy="43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8201975" y="1763988"/>
            <a:ext cx="33783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measures: </a:t>
            </a:r>
            <a:endParaRPr sz="185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 (RMSE) : 6.9462. Relatively small.</a:t>
            </a:r>
            <a:endParaRPr sz="16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25" y="569825"/>
            <a:ext cx="5620626" cy="37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 txBox="1"/>
          <p:nvPr/>
        </p:nvSpPr>
        <p:spPr>
          <a:xfrm>
            <a:off x="854400" y="4908050"/>
            <a:ext cx="68376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 sz="1500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Use auto_arima()function to fit ARIMA model for training data to identify the optimal values of all ARIMA parameters</a:t>
            </a:r>
            <a:endParaRPr sz="1500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 sz="1550" b="1">
                <a:solidFill>
                  <a:schemeClr val="accent1"/>
                </a:solidFill>
              </a:rPr>
              <a:t>Best model:  ARIMA(2,2,0)(1,1,0)[12]  </a:t>
            </a:r>
            <a:endParaRPr sz="1550" b="1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entury Schoolbook"/>
              <a:buAutoNum type="arabicPeriod"/>
            </a:pPr>
            <a:r>
              <a:rPr lang="en-US">
                <a:solidFill>
                  <a:schemeClr val="accent1"/>
                </a:solidFill>
              </a:rPr>
              <a:t>Plot historical data, auto ARIMA model predictions for historical data and forecast for 2021/10-2022/1.</a:t>
            </a:r>
            <a:endParaRPr sz="155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838200" y="332300"/>
            <a:ext cx="1051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300" b="1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What is the housing price comparing between Los Angeles,Seattle and San Francisco?</a:t>
            </a:r>
            <a:endParaRPr sz="1970" b="1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897475"/>
            <a:ext cx="7408501" cy="50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8686775" y="1707500"/>
            <a:ext cx="2995200" cy="313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San Francisco has the highest sales price amount all these 3 cities</a:t>
            </a: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Sales price of Los Angeles and Seattle are very very similar to each</a:t>
            </a: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solidFill>
                  <a:schemeClr val="dk2"/>
                </a:solidFill>
              </a:rPr>
              <a:t>- All 3 cities have upward linear trend of the sales price of single family</a:t>
            </a:r>
            <a:endParaRPr sz="1450" b="1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f5e1653da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950" y="279001"/>
            <a:ext cx="95916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f5e1653da5_0_5"/>
          <p:cNvSpPr/>
          <p:nvPr/>
        </p:nvSpPr>
        <p:spPr>
          <a:xfrm>
            <a:off x="1343600" y="5374425"/>
            <a:ext cx="9171900" cy="112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2"/>
                </a:solidFill>
              </a:rPr>
              <a:t>San Francisco still has highest sale price and Los Angeles is the lowest one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Townhouse price in San Francisco constantly changes during the past 7 years, while price in Los Angeles and Seattle is much more stable.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f5e1653da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" y="223925"/>
            <a:ext cx="8496224" cy="4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5e1653da5_0_0"/>
          <p:cNvSpPr/>
          <p:nvPr/>
        </p:nvSpPr>
        <p:spPr>
          <a:xfrm>
            <a:off x="8566525" y="223925"/>
            <a:ext cx="3125700" cy="454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-</a:t>
            </a:r>
            <a:r>
              <a:rPr lang="en-US" sz="1750">
                <a:solidFill>
                  <a:schemeClr val="dk2"/>
                </a:solidFill>
              </a:rPr>
              <a:t>  Not surprisingly, San Francisco is the one has highest sales price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- Unlike the townhouse graph, this time Seattle has the lowest sale price of condo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- Overall, the change of condo price is between 0.1~0.3 billion, very stable than other two types of houses.</a:t>
            </a:r>
            <a:endParaRPr sz="17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2"/>
                </a:solidFill>
              </a:rPr>
              <a:t> </a:t>
            </a:r>
            <a:endParaRPr sz="1750">
              <a:solidFill>
                <a:schemeClr val="dk2"/>
              </a:solidFill>
            </a:endParaRPr>
          </a:p>
        </p:txBody>
      </p:sp>
      <p:sp>
        <p:nvSpPr>
          <p:cNvPr id="202" name="Google Shape;202;gf5e1653da5_0_0"/>
          <p:cNvSpPr/>
          <p:nvPr/>
        </p:nvSpPr>
        <p:spPr>
          <a:xfrm>
            <a:off x="1660825" y="5281125"/>
            <a:ext cx="5784900" cy="123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2"/>
                </a:solidFill>
              </a:rPr>
              <a:t>Conclusion: from the investment aspect, the single-family house is the definitely the one worth to put in the money and townhouse might be more risky, and condo is very stable, not a type for investment.  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Appreciation Ratio</a:t>
            </a:r>
            <a:endParaRPr/>
          </a:p>
        </p:txBody>
      </p:sp>
      <p:sp>
        <p:nvSpPr>
          <p:cNvPr id="208" name="Google Shape;208;p12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San Jose, Los Angeles, Seattle, New York City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cc8e285e_8_12"/>
          <p:cNvSpPr txBox="1">
            <a:spLocks noGrp="1"/>
          </p:cNvSpPr>
          <p:nvPr>
            <p:ph type="title"/>
          </p:nvPr>
        </p:nvSpPr>
        <p:spPr>
          <a:xfrm>
            <a:off x="838200" y="125275"/>
            <a:ext cx="10515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600"/>
              <a:t>Sold Price Distribution July-September 2021</a:t>
            </a:r>
            <a:endParaRPr sz="2600"/>
          </a:p>
        </p:txBody>
      </p:sp>
      <p:sp>
        <p:nvSpPr>
          <p:cNvPr id="214" name="Google Shape;214;gf5cc8e285e_8_12"/>
          <p:cNvSpPr txBox="1"/>
          <p:nvPr/>
        </p:nvSpPr>
        <p:spPr>
          <a:xfrm>
            <a:off x="7621450" y="2089550"/>
            <a:ext cx="44070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Highest price distribution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Angeles: Wider price range in Single Family House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Angeles: Outliers are dropped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Wider price range in Condo and Townhouse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Single family house samples may not significant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15" name="Google Shape;215;gf5cc8e285e_8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075"/>
            <a:ext cx="7316649" cy="562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REAL ESTATE MARKET ANALYSIS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Scraping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API</a:t>
            </a:r>
            <a:endParaRPr/>
          </a:p>
          <a:p>
            <a:pPr marL="228600" lvl="0" indent="-228600" algn="l" rtl="0"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Cleaning Up</a:t>
            </a:r>
            <a:endParaRPr/>
          </a:p>
          <a:p>
            <a:pPr marL="228600" lvl="0" indent="-228600" algn="l" rtl="0"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Visualization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Analysis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5cc8e37cb_2_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600"/>
              <a:t>House Price 2018-Now</a:t>
            </a:r>
            <a:endParaRPr sz="2600"/>
          </a:p>
        </p:txBody>
      </p:sp>
      <p:sp>
        <p:nvSpPr>
          <p:cNvPr id="221" name="Google Shape;221;gf5cc8e37cb_2_1"/>
          <p:cNvSpPr txBox="1"/>
          <p:nvPr/>
        </p:nvSpPr>
        <p:spPr>
          <a:xfrm>
            <a:off x="7018725" y="1995775"/>
            <a:ext cx="3802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New York: price deep down during the early stage of Pandemic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House price dropped during 2019 due to economic recession 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-"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House price on all types has a jump after July 2021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2" name="Google Shape;222;gf5cc8e37cb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800"/>
            <a:ext cx="6713928" cy="492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Calculation</a:t>
            </a:r>
            <a:endParaRPr/>
          </a:p>
        </p:txBody>
      </p:sp>
      <p:sp>
        <p:nvSpPr>
          <p:cNvPr id="228" name="Google Shape;228;p13"/>
          <p:cNvSpPr txBox="1"/>
          <p:nvPr/>
        </p:nvSpPr>
        <p:spPr>
          <a:xfrm>
            <a:off x="1617525" y="1675325"/>
            <a:ext cx="81048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Formula: </a:t>
            </a:r>
            <a:endParaRPr sz="18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Change in Value = Current Year House Value - Previous Year House Value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Appreciation Ratio = Change in Value/Previous Year House Value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Dataset:</a:t>
            </a:r>
            <a:endParaRPr sz="1800" b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2019 vs. 2018, 2020 vs. 2019, 2019 vs. 2018 Q3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Vaccine is widely introduced around the nation 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Gradually open and Shelter in place order was lift</a:t>
            </a:r>
            <a:endParaRPr sz="16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8194950" y="223148"/>
            <a:ext cx="34290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477"/>
              <a:t>Single Family House Q3 Appreciation Ratio</a:t>
            </a:r>
            <a:r>
              <a:rPr lang="en-US"/>
              <a:t>	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8194950" y="2125100"/>
            <a:ext cx="36807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National: 3.9%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All four cities : bigger than national in 2020 and 2021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San Jose: pandemic has minimal impact, big jump on appreciation value from 2019 to 2020. The appreciation value is still high in 2021.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-"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Angeles/Seattle: Big jump on appreciation value in 2021 (relatively low living cost and more job opportunity could be the reason to attract more people to move in )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" y="686100"/>
            <a:ext cx="7890150" cy="51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cc8e285e_6_0"/>
          <p:cNvSpPr txBox="1">
            <a:spLocks noGrp="1"/>
          </p:cNvSpPr>
          <p:nvPr>
            <p:ph type="title"/>
          </p:nvPr>
        </p:nvSpPr>
        <p:spPr>
          <a:xfrm>
            <a:off x="841248" y="3429000"/>
            <a:ext cx="96012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API</a:t>
            </a:r>
            <a:endParaRPr/>
          </a:p>
        </p:txBody>
      </p:sp>
      <p:sp>
        <p:nvSpPr>
          <p:cNvPr id="241" name="Google Shape;241;gf5cc8e285e_6_0"/>
          <p:cNvSpPr txBox="1">
            <a:spLocks noGrp="1"/>
          </p:cNvSpPr>
          <p:nvPr>
            <p:ph type="body" idx="1"/>
          </p:nvPr>
        </p:nvSpPr>
        <p:spPr>
          <a:xfrm>
            <a:off x="841248" y="5340096"/>
            <a:ext cx="9601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East Zone and South Zone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cc8e285e_6_174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entury Schoolbook"/>
              <a:buNone/>
            </a:pPr>
            <a:r>
              <a:rPr lang="en-US"/>
              <a:t>Zillow Tables from using Nasdaq(Quandl)API</a:t>
            </a:r>
            <a:endParaRPr/>
          </a:p>
        </p:txBody>
      </p:sp>
      <p:pic>
        <p:nvPicPr>
          <p:cNvPr id="247" name="Google Shape;247;gf5cc8e285e_6_17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0" y="236125"/>
            <a:ext cx="6912424" cy="3084613"/>
          </a:xfrm>
          <a:prstGeom prst="rect">
            <a:avLst/>
          </a:prstGeom>
          <a:noFill/>
        </p:spPr>
      </p:pic>
      <p:sp>
        <p:nvSpPr>
          <p:cNvPr id="248" name="Google Shape;248;gf5cc8e285e_6_174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We have used the Quandl library to access the Zillow Housing Data using quandl functions.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quandl.get_table()</a:t>
            </a:r>
            <a:endParaRPr/>
          </a:p>
        </p:txBody>
      </p:sp>
      <p:pic>
        <p:nvPicPr>
          <p:cNvPr id="249" name="Google Shape;249;gf5cc8e285e_6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50" y="3546250"/>
            <a:ext cx="6912429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5cc8e37cb_1_1"/>
          <p:cNvSpPr txBox="1">
            <a:spLocks noGrp="1"/>
          </p:cNvSpPr>
          <p:nvPr>
            <p:ph type="title"/>
          </p:nvPr>
        </p:nvSpPr>
        <p:spPr>
          <a:xfrm>
            <a:off x="7076800" y="1527050"/>
            <a:ext cx="4277100" cy="291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 to access the data, Clean the data,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finally, Visualize the data using Plotly</a:t>
            </a:r>
            <a:endParaRPr/>
          </a:p>
        </p:txBody>
      </p:sp>
      <p:pic>
        <p:nvPicPr>
          <p:cNvPr id="256" name="Google Shape;256;gf5cc8e37c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50" y="174325"/>
            <a:ext cx="6227174" cy="20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f5cc8e37c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75" y="4569126"/>
            <a:ext cx="6227174" cy="159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f5cc8e37cb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75" y="2371725"/>
            <a:ext cx="5124257" cy="2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5cc8e37cb_1_13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Home cost(All kinds)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cities of East Bay</a:t>
            </a:r>
            <a:endParaRPr/>
          </a:p>
        </p:txBody>
      </p:sp>
      <p:pic>
        <p:nvPicPr>
          <p:cNvPr id="265" name="Google Shape;265;gf5cc8e37cb_1_1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5cc8e37cb_1_21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of top 2 cities in East Bay Vs Top 2 in South Bay vs San Francisco</a:t>
            </a:r>
            <a:endParaRPr/>
          </a:p>
        </p:txBody>
      </p:sp>
      <p:pic>
        <p:nvPicPr>
          <p:cNvPr id="272" name="Google Shape;272;gf5cc8e37cb_1_2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  <p:sp>
        <p:nvSpPr>
          <p:cNvPr id="273" name="Google Shape;273;gf5cc8e37cb_1_21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can see a huge bump in house cost between late 2017 to early 2019.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Also, the effect of COVID19 can be easily seen in the San Francisco line.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cc8e37cb_1_28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Comparison- Rental price in the Top metros  of CA Vs the National Average</a:t>
            </a:r>
            <a:endParaRPr/>
          </a:p>
        </p:txBody>
      </p:sp>
      <p:pic>
        <p:nvPicPr>
          <p:cNvPr id="280" name="Google Shape;280;gf5cc8e37cb_1_2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8" y="1605433"/>
            <a:ext cx="6400800" cy="3418535"/>
          </a:xfrm>
          <a:prstGeom prst="rect">
            <a:avLst/>
          </a:prstGeom>
        </p:spPr>
      </p:pic>
      <p:sp>
        <p:nvSpPr>
          <p:cNvPr id="281" name="Google Shape;281;gf5cc8e37cb_1_28"/>
          <p:cNvSpPr txBox="1">
            <a:spLocks noGrp="1"/>
          </p:cNvSpPr>
          <p:nvPr>
            <p:ph type="body" idx="1"/>
          </p:nvPr>
        </p:nvSpPr>
        <p:spPr>
          <a:xfrm>
            <a:off x="7924800" y="3581400"/>
            <a:ext cx="3429000" cy="260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looking at the data, we can confirm that the renal prices usually drop between Nov &amp; March with few variations.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was a huge exodus from these top metros as a result of COVID19.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though, where most of them moved would be yet another question to analyse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5cc8e37cb_1_36"/>
          <p:cNvSpPr txBox="1">
            <a:spLocks noGrp="1"/>
          </p:cNvSpPr>
          <p:nvPr>
            <p:ph type="title"/>
          </p:nvPr>
        </p:nvSpPr>
        <p:spPr>
          <a:xfrm>
            <a:off x="7924800" y="1527048"/>
            <a:ext cx="3429000" cy="1902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 Jose -Immigration 2017 -2018</a:t>
            </a:r>
            <a:endParaRPr/>
          </a:p>
        </p:txBody>
      </p:sp>
      <p:sp>
        <p:nvSpPr>
          <p:cNvPr id="288" name="Google Shape;288;gf5cc8e37cb_1_36"/>
          <p:cNvSpPr>
            <a:spLocks noGrp="1"/>
          </p:cNvSpPr>
          <p:nvPr>
            <p:ph type="pic" idx="2"/>
          </p:nvPr>
        </p:nvSpPr>
        <p:spPr>
          <a:xfrm>
            <a:off x="838198" y="685800"/>
            <a:ext cx="6400800" cy="5257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89" name="Google Shape;289;gf5cc8e37cb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617250"/>
            <a:ext cx="6657950" cy="53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29973" y="3734050"/>
            <a:ext cx="96012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/>
              <a:t>DATA SCRAPING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5cc8e285e_6_39"/>
          <p:cNvSpPr txBox="1">
            <a:spLocks noGrp="1"/>
          </p:cNvSpPr>
          <p:nvPr>
            <p:ph type="title"/>
          </p:nvPr>
        </p:nvSpPr>
        <p:spPr>
          <a:xfrm>
            <a:off x="275900" y="213250"/>
            <a:ext cx="10749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 sz="2050" b="1">
                <a:latin typeface="Times New Roman"/>
                <a:ea typeface="Times New Roman"/>
                <a:cs typeface="Times New Roman"/>
                <a:sym typeface="Times New Roman"/>
              </a:rPr>
              <a:t>Sample Output of API Data</a:t>
            </a:r>
            <a:endParaRPr sz="205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gf5cc8e285e_6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2550"/>
            <a:ext cx="5720248" cy="54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5cc8e285e_6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050" y="1032550"/>
            <a:ext cx="6014550" cy="54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cc8e285e_6_11"/>
          <p:cNvSpPr txBox="1">
            <a:spLocks noGrp="1"/>
          </p:cNvSpPr>
          <p:nvPr>
            <p:ph type="title"/>
          </p:nvPr>
        </p:nvSpPr>
        <p:spPr>
          <a:xfrm>
            <a:off x="420425" y="118250"/>
            <a:ext cx="11364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/>
              <a:t>Comparison of Average price (All Homes) of cities in South Bay and San Francisco</a:t>
            </a:r>
            <a:endParaRPr sz="2050" b="1"/>
          </a:p>
        </p:txBody>
      </p:sp>
      <p:pic>
        <p:nvPicPr>
          <p:cNvPr id="302" name="Google Shape;302;gf5cc8e285e_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5" y="1208700"/>
            <a:ext cx="6306199" cy="49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5cc8e285e_6_11"/>
          <p:cNvSpPr txBox="1"/>
          <p:nvPr/>
        </p:nvSpPr>
        <p:spPr>
          <a:xfrm>
            <a:off x="8395150" y="2653850"/>
            <a:ext cx="21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4" name="Google Shape;304;gf5cc8e285e_6_11"/>
          <p:cNvSpPr txBox="1"/>
          <p:nvPr/>
        </p:nvSpPr>
        <p:spPr>
          <a:xfrm>
            <a:off x="7252150" y="1274375"/>
            <a:ext cx="4479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Altos, Cupertino and Sunnyvale </a:t>
            </a: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have higher prices compared to San Francisco. 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Overall the cities follow the same trend over the years.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There is a exponential hike in price during 2018-2019 reason being rise in Mortgage rate. 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Mortgage rate rose from 3.99 in 2017 to 4.54 in 2018.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5cc8e285e_6_21"/>
          <p:cNvSpPr txBox="1">
            <a:spLocks noGrp="1"/>
          </p:cNvSpPr>
          <p:nvPr>
            <p:ph type="title"/>
          </p:nvPr>
        </p:nvSpPr>
        <p:spPr>
          <a:xfrm>
            <a:off x="275875" y="78825"/>
            <a:ext cx="11284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ct val="66666"/>
              <a:buFont typeface="Arial"/>
              <a:buNone/>
            </a:pPr>
            <a:endParaRPr sz="1650" b="1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71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2250" b="1">
                <a:latin typeface="Times New Roman"/>
                <a:ea typeface="Times New Roman"/>
                <a:cs typeface="Times New Roman"/>
                <a:sym typeface="Times New Roman"/>
              </a:rPr>
              <a:t>How do the home values change with time across the tiers(Los Altos and San Francisco)</a:t>
            </a:r>
            <a:endParaRPr sz="225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gf5cc8e285e_6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750"/>
            <a:ext cx="5943601" cy="55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5cc8e285e_6_21"/>
          <p:cNvSpPr txBox="1"/>
          <p:nvPr/>
        </p:nvSpPr>
        <p:spPr>
          <a:xfrm>
            <a:off x="6844850" y="853975"/>
            <a:ext cx="4585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Prices have increased during covid-19 with a steep dip Around March-April of 2021.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After a dip in 2021, the prices again shows an increasing trend.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●"/>
            </a:pPr>
            <a:r>
              <a:rPr lang="en-US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Overall, the prices of Top Tier houses in Los Altos are comparatively high than those in San Francisco.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5cc8e37cb_11_2"/>
          <p:cNvSpPr txBox="1">
            <a:spLocks noGrp="1"/>
          </p:cNvSpPr>
          <p:nvPr>
            <p:ph type="title"/>
          </p:nvPr>
        </p:nvSpPr>
        <p:spPr>
          <a:xfrm>
            <a:off x="446700" y="262751"/>
            <a:ext cx="10907100" cy="63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Continuation to previous slide:</a:t>
            </a:r>
            <a:endParaRPr/>
          </a:p>
        </p:txBody>
      </p:sp>
      <p:sp>
        <p:nvSpPr>
          <p:cNvPr id="318" name="Google Shape;318;gf5cc8e37cb_11_2"/>
          <p:cNvSpPr txBox="1">
            <a:spLocks noGrp="1"/>
          </p:cNvSpPr>
          <p:nvPr>
            <p:ph type="body" idx="1"/>
          </p:nvPr>
        </p:nvSpPr>
        <p:spPr>
          <a:xfrm>
            <a:off x="6923700" y="1195550"/>
            <a:ext cx="4430400" cy="421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price of Top tier homes in SF are quite high compared to those in bottom tier(almost 2 times the bottom tier price)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SF showed a decrease in price during covid across all the tiers.</a:t>
            </a:r>
            <a:endParaRPr sz="200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Top tier category have shown higher dip in price during covid, reason being the higher rent rates.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gf5cc8e37cb_1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75" y="893350"/>
            <a:ext cx="5838499" cy="5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cc8e285e_6_33"/>
          <p:cNvSpPr txBox="1">
            <a:spLocks noGrp="1"/>
          </p:cNvSpPr>
          <p:nvPr>
            <p:ph type="title"/>
          </p:nvPr>
        </p:nvSpPr>
        <p:spPr>
          <a:xfrm>
            <a:off x="450100" y="0"/>
            <a:ext cx="10903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358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50"/>
              <a:buFont typeface="Times New Roman"/>
              <a:buChar char="●"/>
            </a:pPr>
            <a:r>
              <a:rPr lang="en-US" sz="2050" b="1">
                <a:latin typeface="Times New Roman"/>
                <a:ea typeface="Times New Roman"/>
                <a:cs typeface="Times New Roman"/>
                <a:sym typeface="Times New Roman"/>
              </a:rPr>
              <a:t>Forecasting the price for cities in South Bay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gf5cc8e285e_6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0" y="758050"/>
            <a:ext cx="6976251" cy="54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f5cc8e285e_6_33"/>
          <p:cNvSpPr txBox="1"/>
          <p:nvPr/>
        </p:nvSpPr>
        <p:spPr>
          <a:xfrm>
            <a:off x="7554300" y="564900"/>
            <a:ext cx="4204200" cy="5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Forecasted data for 5 years using Tableau inbuilt forecast function.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 Altos will expect a drastic increase in house price in coming 5 years.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Other cities are also showing a forecast of increase in prices in the coming future.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●"/>
            </a:pPr>
            <a:r>
              <a:rPr lang="en-US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To conclude anyone who is planning to make investments in South Bay Area, probably its right time to do now as Mortgage rate is real time low varying around 2.5-3.2% and as per the forecast, the prices will tend to rise further in the coming future.</a:t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cc8e285e_6_167"/>
          <p:cNvSpPr txBox="1">
            <a:spLocks noGrp="1"/>
          </p:cNvSpPr>
          <p:nvPr>
            <p:ph type="body" idx="1"/>
          </p:nvPr>
        </p:nvSpPr>
        <p:spPr>
          <a:xfrm>
            <a:off x="1458300" y="1786750"/>
            <a:ext cx="9895500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4000" b="1"/>
              <a:t> 					</a:t>
            </a:r>
            <a:r>
              <a:rPr lang="en-US" sz="4000" b="1">
                <a:solidFill>
                  <a:schemeClr val="accent1"/>
                </a:solidFill>
              </a:rPr>
              <a:t>Thank you!</a:t>
            </a:r>
            <a:endParaRPr sz="40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/>
          </a:p>
          <a:p>
            <a:pPr marL="3200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>
                <a:solidFill>
                  <a:schemeClr val="accent1"/>
                </a:solidFill>
              </a:rPr>
              <a:t>Questions?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838200" y="500701"/>
            <a:ext cx="10515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</a:pPr>
            <a:r>
              <a:rPr lang="en-US" sz="5200"/>
              <a:t>DATA SCRAPING</a:t>
            </a: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2"/>
          </p:nvPr>
        </p:nvSpPr>
        <p:spPr>
          <a:xfrm>
            <a:off x="838200" y="1662875"/>
            <a:ext cx="10234800" cy="4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Send a search request on Redfin.com and pull the recently sold properties limited to single family home, townhouse, condo and multifamily home in Fremont, CA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Scrap on the response for the property address, sold date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Navigate to each property page and scrape other data such as the following:</a:t>
            </a:r>
            <a:endParaRPr sz="21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Sold price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Sold date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Number of bedroom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Number of bathroom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Size of the property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Lot size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HOA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Year build</a:t>
            </a:r>
            <a:endParaRPr sz="1900"/>
          </a:p>
          <a:p>
            <a:pPr marL="914400" lvl="1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Property type</a:t>
            </a:r>
            <a:endParaRPr sz="1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cc8e285e_5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output of the dataframe</a:t>
            </a:r>
            <a:endParaRPr/>
          </a:p>
        </p:txBody>
      </p:sp>
      <p:sp>
        <p:nvSpPr>
          <p:cNvPr id="111" name="Google Shape;111;gf5cc8e285e_5_0"/>
          <p:cNvSpPr txBox="1"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5cc8e285e_5_0"/>
          <p:cNvSpPr txBox="1">
            <a:spLocks noGrp="1"/>
          </p:cNvSpPr>
          <p:nvPr>
            <p:ph type="body" idx="2"/>
          </p:nvPr>
        </p:nvSpPr>
        <p:spPr>
          <a:xfrm>
            <a:off x="839788" y="2514600"/>
            <a:ext cx="5029200" cy="367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f5cc8e285e_5_0"/>
          <p:cNvSpPr txBox="1">
            <a:spLocks noGrp="1"/>
          </p:cNvSpPr>
          <p:nvPr>
            <p:ph type="body" idx="3"/>
          </p:nvPr>
        </p:nvSpPr>
        <p:spPr>
          <a:xfrm>
            <a:off x="6326188" y="1828800"/>
            <a:ext cx="50292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f5cc8e285e_5_0"/>
          <p:cNvSpPr txBox="1">
            <a:spLocks noGrp="1"/>
          </p:cNvSpPr>
          <p:nvPr>
            <p:ph type="body" idx="4"/>
          </p:nvPr>
        </p:nvSpPr>
        <p:spPr>
          <a:xfrm>
            <a:off x="6326188" y="2514600"/>
            <a:ext cx="5029200" cy="367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gf5cc8e285e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" y="1764251"/>
            <a:ext cx="11915775" cy="4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f5e196a41f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825" y="1604325"/>
            <a:ext cx="7754849" cy="4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f5e196a41f_0_9"/>
          <p:cNvSpPr txBox="1"/>
          <p:nvPr/>
        </p:nvSpPr>
        <p:spPr>
          <a:xfrm>
            <a:off x="1016825" y="395425"/>
            <a:ext cx="9558300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560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8"/>
              <a:buFont typeface="Times New Roman"/>
              <a:buChar char="●"/>
            </a:pPr>
            <a:r>
              <a:rPr lang="en-US" sz="2157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features have the most important weight on the housing prices (Regression model）</a:t>
            </a:r>
            <a:endParaRPr sz="2342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f5e196a41f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609600"/>
            <a:ext cx="112395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5e196a41f_0_17"/>
          <p:cNvPicPr preferRelativeResize="0"/>
          <p:nvPr/>
        </p:nvPicPr>
        <p:blipFill rotWithShape="1">
          <a:blip r:embed="rId3">
            <a:alphaModFix/>
          </a:blip>
          <a:srcRect r="1166" b="9592"/>
          <a:stretch/>
        </p:blipFill>
        <p:spPr>
          <a:xfrm>
            <a:off x="2685350" y="564525"/>
            <a:ext cx="6477000" cy="5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f5cc8e285e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76200"/>
            <a:ext cx="9173584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1195</Words>
  <Application>Microsoft Macintosh PowerPoint</Application>
  <PresentationFormat>Widescreen</PresentationFormat>
  <Paragraphs>171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Century Schoolbook</vt:lpstr>
      <vt:lpstr>Arial</vt:lpstr>
      <vt:lpstr>Times New Roman</vt:lpstr>
      <vt:lpstr>Calibri</vt:lpstr>
      <vt:lpstr>CITY SKETCH 16X9</vt:lpstr>
      <vt:lpstr>REAL ESTATE MARKET ANALYSIS PROJECT</vt:lpstr>
      <vt:lpstr>REAL ESTATE MARKET ANALYSIS</vt:lpstr>
      <vt:lpstr>DATA SCRAPING</vt:lpstr>
      <vt:lpstr>DATA SCRAPING</vt:lpstr>
      <vt:lpstr>Sample output of the dataframe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housing price comparing between Los Angeles,Seattle and San Francisco?</vt:lpstr>
      <vt:lpstr>PowerPoint Presentation</vt:lpstr>
      <vt:lpstr>PowerPoint Presentation</vt:lpstr>
      <vt:lpstr>Appreciation Ratio</vt:lpstr>
      <vt:lpstr>Sold Price Distribution July-September 2021</vt:lpstr>
      <vt:lpstr>House Price 2018-Now</vt:lpstr>
      <vt:lpstr>Calculation</vt:lpstr>
      <vt:lpstr>Single Family House Q3 Appreciation Ratio </vt:lpstr>
      <vt:lpstr>API</vt:lpstr>
      <vt:lpstr>Zillow Tables from using Nasdaq(Quandl)API</vt:lpstr>
      <vt:lpstr>Methods to access the data, Clean the data, and finally, Visualize the data using Plotly</vt:lpstr>
      <vt:lpstr>Average Home cost(All kinds) in the cities of East Bay</vt:lpstr>
      <vt:lpstr>Comparison of top 2 cities in East Bay Vs Top 2 in South Bay vs San Francisco</vt:lpstr>
      <vt:lpstr>Comparison- Rental price in the Top metros  of CA Vs the National Average</vt:lpstr>
      <vt:lpstr>San Jose -Immigration 2017 -2018</vt:lpstr>
      <vt:lpstr>Sample Output of API Data</vt:lpstr>
      <vt:lpstr>Comparison of Average price (All Homes) of cities in South Bay and San Francisco</vt:lpstr>
      <vt:lpstr> How do the home values change with time across the tiers(Los Altos and San Francisco)</vt:lpstr>
      <vt:lpstr>Continuation to previous slide:</vt:lpstr>
      <vt:lpstr>Forecasting the price for cities in South Bay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Jintao Zang</cp:lastModifiedBy>
  <cp:revision>2</cp:revision>
  <dcterms:created xsi:type="dcterms:W3CDTF">2021-10-03T05:35:04Z</dcterms:created>
  <dcterms:modified xsi:type="dcterms:W3CDTF">2025-04-16T04:59:43Z</dcterms:modified>
</cp:coreProperties>
</file>